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69" r:id="rId3"/>
    <p:sldId id="270" r:id="rId4"/>
    <p:sldId id="261" r:id="rId5"/>
    <p:sldId id="271" r:id="rId6"/>
    <p:sldId id="258" r:id="rId7"/>
    <p:sldId id="272" r:id="rId8"/>
    <p:sldId id="273" r:id="rId9"/>
    <p:sldId id="265" r:id="rId10"/>
    <p:sldId id="276" r:id="rId11"/>
    <p:sldId id="266" r:id="rId12"/>
    <p:sldId id="267" r:id="rId13"/>
    <p:sldId id="277" r:id="rId14"/>
    <p:sldId id="278" r:id="rId15"/>
    <p:sldId id="257" r:id="rId16"/>
    <p:sldId id="268" r:id="rId17"/>
    <p:sldId id="259" r:id="rId18"/>
    <p:sldId id="279" r:id="rId19"/>
    <p:sldId id="274" r:id="rId20"/>
    <p:sldId id="260" r:id="rId21"/>
    <p:sldId id="263" r:id="rId22"/>
    <p:sldId id="262" r:id="rId23"/>
    <p:sldId id="275" r:id="rId24"/>
    <p:sldId id="264" r:id="rId25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16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2C939-7E5F-4661-ADEE-6C2F36B6E424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AB28-7E06-46CB-9888-CA446D2CF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2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3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651E6-F2AC-44F2-BDF0-BD4768F50BD1}" type="datetimeFigureOut">
              <a:rPr lang="en-US" smtClean="0"/>
              <a:t>9/11/2018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Angiosperm Life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&amp; </a:t>
            </a:r>
            <a:r>
              <a:rPr lang="en-US"/>
              <a:t>Angiosperm Synapomorphies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3429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75, Judd &amp; Campbell</a:t>
            </a:r>
          </a:p>
        </p:txBody>
      </p:sp>
    </p:spTree>
    <p:extLst>
      <p:ext uri="{BB962C8B-B14F-4D97-AF65-F5344CB8AC3E}">
        <p14:creationId xmlns:p14="http://schemas.microsoft.com/office/powerpoint/2010/main" val="159047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Athyrium</a:t>
            </a:r>
            <a:r>
              <a:rPr lang="en-US" dirty="0"/>
              <a:t> </a:t>
            </a:r>
            <a:r>
              <a:rPr lang="en-US" dirty="0" err="1"/>
              <a:t>felix-femina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" y="1219200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820" y="632841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Unlike in mosses, what you see here is the sporophyte generation.</a:t>
            </a:r>
          </a:p>
        </p:txBody>
      </p:sp>
    </p:spTree>
    <p:extLst>
      <p:ext uri="{BB962C8B-B14F-4D97-AF65-F5344CB8AC3E}">
        <p14:creationId xmlns:p14="http://schemas.microsoft.com/office/powerpoint/2010/main" val="30415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</a:t>
            </a:r>
            <a:r>
              <a:rPr lang="en-US" dirty="0" err="1"/>
              <a:t>Cyle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610350" cy="3815730"/>
          </a:xfrm>
        </p:spPr>
      </p:pic>
      <p:sp>
        <p:nvSpPr>
          <p:cNvPr id="7" name="TextBox 6"/>
          <p:cNvSpPr txBox="1"/>
          <p:nvPr/>
        </p:nvSpPr>
        <p:spPr>
          <a:xfrm>
            <a:off x="11430" y="609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9600" y="53340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" y="1295400"/>
            <a:ext cx="303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" y="18288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530911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 to form vegetative and generative cells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477000" y="4953000"/>
            <a:ext cx="533400" cy="356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57600" y="601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(inside pollen)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67200" y="55626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334000" y="3326130"/>
            <a:ext cx="1981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39187" y="1147385"/>
            <a:ext cx="207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</a:t>
            </a:r>
          </a:p>
          <a:p>
            <a:r>
              <a:rPr lang="en-US" dirty="0"/>
              <a:t>microsporocyte and</a:t>
            </a:r>
          </a:p>
          <a:p>
            <a:r>
              <a:rPr lang="en-US" dirty="0" err="1"/>
              <a:t>megasporocyte</a:t>
            </a:r>
            <a:endParaRPr lang="en-US" dirty="0"/>
          </a:p>
          <a:p>
            <a:r>
              <a:rPr lang="en-US" dirty="0"/>
              <a:t>(mother cells of the microspores and megaspores)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05400" y="1664732"/>
            <a:ext cx="19050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0" y="449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Haploid</a:t>
            </a:r>
          </a:p>
        </p:txBody>
      </p:sp>
    </p:spTree>
    <p:extLst>
      <p:ext uri="{BB962C8B-B14F-4D97-AF65-F5344CB8AC3E}">
        <p14:creationId xmlns:p14="http://schemas.microsoft.com/office/powerpoint/2010/main" val="1335593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7067550" cy="4596780"/>
          </a:xfrm>
        </p:spPr>
      </p:pic>
      <p:sp>
        <p:nvSpPr>
          <p:cNvPr id="3" name="Oval 2"/>
          <p:cNvSpPr/>
          <p:nvPr/>
        </p:nvSpPr>
        <p:spPr>
          <a:xfrm rot="1614327">
            <a:off x="3820642" y="1243263"/>
            <a:ext cx="4573830" cy="266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39000" y="13716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1143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slide</a:t>
            </a:r>
          </a:p>
        </p:txBody>
      </p:sp>
    </p:spTree>
    <p:extLst>
      <p:ext uri="{BB962C8B-B14F-4D97-AF65-F5344CB8AC3E}">
        <p14:creationId xmlns:p14="http://schemas.microsoft.com/office/powerpoint/2010/main" val="264758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5" y="533400"/>
            <a:ext cx="816325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5550" y="152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into this drawing the microsporocyte label, the microspores (n)  and mitosis to form pollen.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19812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91250" y="2973265"/>
            <a:ext cx="1447800" cy="989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1900" y="3962400"/>
            <a:ext cx="15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microspores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290268" y="3677697"/>
            <a:ext cx="1291632" cy="360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40784" y="385784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</p:spTree>
    <p:extLst>
      <p:ext uri="{BB962C8B-B14F-4D97-AF65-F5344CB8AC3E}">
        <p14:creationId xmlns:p14="http://schemas.microsoft.com/office/powerpoint/2010/main" val="428707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7388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09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Alternation of Generations with further reduction in </a:t>
            </a:r>
            <a:r>
              <a:rPr lang="en-US"/>
              <a:t>the Gametophyte</a:t>
            </a:r>
            <a:endParaRPr lang="en-US" dirty="0"/>
          </a:p>
        </p:txBody>
      </p:sp>
      <p:pic>
        <p:nvPicPr>
          <p:cNvPr id="1026" name="Picture 2" descr="C:\Users\Russ\Desktop\Plant Tax 2011 WNMU\Judd2e IRL\Figures\Chapter 04\highres\PS3e-Fig-04-17-1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28" y="1600200"/>
            <a:ext cx="60231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35814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microsporocyte mother cell in Pollen sacs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2800" y="4181564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0200" y="6248400"/>
            <a:ext cx="655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(there are no gametophytes in this picture…)</a:t>
            </a:r>
          </a:p>
        </p:txBody>
      </p:sp>
    </p:spTree>
    <p:extLst>
      <p:ext uri="{BB962C8B-B14F-4D97-AF65-F5344CB8AC3E}">
        <p14:creationId xmlns:p14="http://schemas.microsoft.com/office/powerpoint/2010/main" val="376280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of Typical Pollen Wall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2135709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Pollen grain (pollen contains the mature male gametophyte)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51" y="1600200"/>
            <a:ext cx="5944098" cy="4525963"/>
          </a:xfrm>
        </p:spPr>
      </p:pic>
    </p:spTree>
    <p:extLst>
      <p:ext uri="{BB962C8B-B14F-4D97-AF65-F5344CB8AC3E}">
        <p14:creationId xmlns:p14="http://schemas.microsoft.com/office/powerpoint/2010/main" val="2641525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2A89-F314-4A2A-9510-5BCEC637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Pollen Grains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D51E-3D11-4068-8BFB-7F31DC26D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216400-5C77-45F5-B2DB-A94F43FF3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714351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of 4 Megaspores Degenerate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7010400" y="1600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Microgametophyte</a:t>
            </a:r>
            <a:r>
              <a:rPr lang="en-US" dirty="0"/>
              <a:t>= male gametophyte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76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Megagametophyte</a:t>
            </a:r>
            <a:r>
              <a:rPr lang="en-US" dirty="0"/>
              <a:t>= female gametophyte</a:t>
            </a:r>
          </a:p>
        </p:txBody>
      </p:sp>
    </p:spTree>
    <p:extLst>
      <p:ext uri="{BB962C8B-B14F-4D97-AF65-F5344CB8AC3E}">
        <p14:creationId xmlns:p14="http://schemas.microsoft.com/office/powerpoint/2010/main" val="325977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fossil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3654133" cy="5438378"/>
          </a:xfrm>
        </p:spPr>
      </p:pic>
    </p:spTree>
    <p:extLst>
      <p:ext uri="{BB962C8B-B14F-4D97-AF65-F5344CB8AC3E}">
        <p14:creationId xmlns:p14="http://schemas.microsoft.com/office/powerpoint/2010/main" val="3190408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Ovule contains the female gametophyte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43434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testa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02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tegmen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1143000" y="3810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752600" y="49530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67200" y="5675531"/>
            <a:ext cx="228600" cy="115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670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&amp; Inner Integuments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/>
              <a:t>Become the seed coat</a:t>
            </a:r>
          </a:p>
          <a:p>
            <a:r>
              <a:rPr lang="en-US" dirty="0" err="1"/>
              <a:t>Testa</a:t>
            </a:r>
            <a:r>
              <a:rPr lang="en-US" dirty="0"/>
              <a:t> and </a:t>
            </a:r>
            <a:r>
              <a:rPr lang="en-US" dirty="0" err="1"/>
              <a:t>tegmen</a:t>
            </a:r>
            <a:r>
              <a:rPr lang="en-US" dirty="0"/>
              <a:t> are derived from the outer and inner integuments, respectively.</a:t>
            </a:r>
          </a:p>
          <a:p>
            <a:r>
              <a:rPr lang="en-US" dirty="0"/>
              <a:t>Presumably these are protective coverings.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4C038-5A65-4682-A1B8-13C2FB41280B}"/>
              </a:ext>
            </a:extLst>
          </p:cNvPr>
          <p:cNvSpPr txBox="1"/>
          <p:nvPr/>
        </p:nvSpPr>
        <p:spPr>
          <a:xfrm>
            <a:off x="3962400" y="5334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Are the </a:t>
            </a:r>
            <a:r>
              <a:rPr lang="en-US" dirty="0" err="1"/>
              <a:t>testa</a:t>
            </a:r>
            <a:r>
              <a:rPr lang="en-US" dirty="0"/>
              <a:t> and tegmen cells haploid or diploid?</a:t>
            </a:r>
          </a:p>
        </p:txBody>
      </p:sp>
    </p:spTree>
    <p:extLst>
      <p:ext uri="{BB962C8B-B14F-4D97-AF65-F5344CB8AC3E}">
        <p14:creationId xmlns:p14="http://schemas.microsoft.com/office/powerpoint/2010/main" val="195212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Fertilization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0" y="4953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female gametophyte consists of 8 nuclei in 7 cells (usually)</a:t>
            </a:r>
          </a:p>
        </p:txBody>
      </p:sp>
      <p:sp>
        <p:nvSpPr>
          <p:cNvPr id="5" name="Oval 4"/>
          <p:cNvSpPr/>
          <p:nvPr/>
        </p:nvSpPr>
        <p:spPr>
          <a:xfrm>
            <a:off x="4953000" y="1371600"/>
            <a:ext cx="1219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762500" y="2590800"/>
            <a:ext cx="1066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05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Nutritive Endosperm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265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06240"/>
            <a:ext cx="353568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06240"/>
            <a:ext cx="2095500" cy="215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53212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Endosperm is triploid nutritive tissue for the developing embryo.</a:t>
            </a:r>
          </a:p>
        </p:txBody>
      </p:sp>
    </p:spTree>
    <p:extLst>
      <p:ext uri="{BB962C8B-B14F-4D97-AF65-F5344CB8AC3E}">
        <p14:creationId xmlns:p14="http://schemas.microsoft.com/office/powerpoint/2010/main" val="196332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</a:t>
            </a:r>
            <a:r>
              <a:rPr lang="en-US" dirty="0" err="1"/>
              <a:t>Synapomorphies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Seeds produced within a </a:t>
            </a:r>
            <a:r>
              <a:rPr lang="en-US" dirty="0">
                <a:solidFill>
                  <a:srgbClr val="FF0000"/>
                </a:solidFill>
              </a:rPr>
              <a:t>carpel</a:t>
            </a:r>
            <a:r>
              <a:rPr lang="en-US" dirty="0"/>
              <a:t> with a </a:t>
            </a:r>
            <a:r>
              <a:rPr lang="en-US" dirty="0">
                <a:solidFill>
                  <a:srgbClr val="FF0000"/>
                </a:solidFill>
              </a:rPr>
              <a:t>stigmatic surface</a:t>
            </a:r>
            <a:r>
              <a:rPr lang="en-US" dirty="0"/>
              <a:t> for pollen germination</a:t>
            </a:r>
          </a:p>
          <a:p>
            <a:r>
              <a:rPr lang="en-US" dirty="0">
                <a:solidFill>
                  <a:srgbClr val="FF0000"/>
                </a:solidFill>
              </a:rPr>
              <a:t>Reduced female gametophyte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usually 8 nuclei in </a:t>
            </a:r>
            <a:r>
              <a:rPr lang="en-US">
                <a:solidFill>
                  <a:srgbClr val="FF0000"/>
                </a:solidFill>
              </a:rPr>
              <a:t>7 cells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Double fertilization</a:t>
            </a:r>
          </a:p>
          <a:p>
            <a:r>
              <a:rPr lang="en-US" dirty="0">
                <a:solidFill>
                  <a:srgbClr val="FF0000"/>
                </a:solidFill>
              </a:rPr>
              <a:t>Triploid</a:t>
            </a:r>
            <a:r>
              <a:rPr lang="en-US" dirty="0"/>
              <a:t> nutritive tissue called “</a:t>
            </a:r>
            <a:r>
              <a:rPr lang="en-US" dirty="0">
                <a:solidFill>
                  <a:srgbClr val="FF0000"/>
                </a:solidFill>
              </a:rPr>
              <a:t>endosperm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62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Reconstruction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52264"/>
            <a:ext cx="3705792" cy="5605736"/>
          </a:xfrm>
        </p:spPr>
      </p:pic>
      <p:sp>
        <p:nvSpPr>
          <p:cNvPr id="3" name="TextBox 2"/>
          <p:cNvSpPr txBox="1"/>
          <p:nvPr/>
        </p:nvSpPr>
        <p:spPr>
          <a:xfrm>
            <a:off x="6172200" y="4724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Archaefructus</a:t>
            </a:r>
            <a:r>
              <a:rPr lang="en-US" dirty="0"/>
              <a:t> is an extinct genus of herbaceous aquatic seed plants with 3 known species”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“It lacks sepals and petals and its reproductive organs, interpreted as carpels and stamens, are produced on an elongate stem”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09800" y="2133600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47800" y="28194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1800" y="2133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earliest known genera of flowering plants</a:t>
            </a:r>
          </a:p>
        </p:txBody>
      </p:sp>
    </p:spTree>
    <p:extLst>
      <p:ext uri="{BB962C8B-B14F-4D97-AF65-F5344CB8AC3E}">
        <p14:creationId xmlns:p14="http://schemas.microsoft.com/office/powerpoint/2010/main" val="703866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Alternation of Generations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21096" cy="4496234"/>
          </a:xfrm>
        </p:spPr>
      </p:pic>
      <p:sp>
        <p:nvSpPr>
          <p:cNvPr id="5" name="TextBox 4"/>
          <p:cNvSpPr txBox="1"/>
          <p:nvPr/>
        </p:nvSpPr>
        <p:spPr>
          <a:xfrm>
            <a:off x="152400" y="6172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an alternation of generations, “a diploid sporophyte generation gives rise to a haploid gametophyte generation.”  -- Raven et al, Biology.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C2625-EAAB-4DDA-A10C-971BED7D9406}"/>
              </a:ext>
            </a:extLst>
          </p:cNvPr>
          <p:cNvSpPr txBox="1"/>
          <p:nvPr/>
        </p:nvSpPr>
        <p:spPr>
          <a:xfrm>
            <a:off x="7543800" y="1828800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process gives rise to gametes in plants?  What about in animals??</a:t>
            </a:r>
          </a:p>
        </p:txBody>
      </p:sp>
    </p:spTree>
    <p:extLst>
      <p:ext uri="{BB962C8B-B14F-4D97-AF65-F5344CB8AC3E}">
        <p14:creationId xmlns:p14="http://schemas.microsoft.com/office/powerpoint/2010/main" val="342942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0"/>
            <a:ext cx="3796386" cy="5166721"/>
          </a:xfrm>
        </p:spPr>
      </p:pic>
      <p:sp>
        <p:nvSpPr>
          <p:cNvPr id="3" name="TextBox 2"/>
          <p:cNvSpPr txBox="1"/>
          <p:nvPr/>
        </p:nvSpPr>
        <p:spPr>
          <a:xfrm>
            <a:off x="6629400" y="11430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mitosis, a mother cell of any </a:t>
            </a:r>
            <a:r>
              <a:rPr lang="en-US" dirty="0" err="1"/>
              <a:t>ploidy</a:t>
            </a:r>
            <a:r>
              <a:rPr lang="en-US" dirty="0"/>
              <a:t> count  produces 2 daughter cells of the same </a:t>
            </a:r>
            <a:r>
              <a:rPr lang="en-US" dirty="0" err="1"/>
              <a:t>ploidy</a:t>
            </a:r>
            <a:r>
              <a:rPr lang="en-US" dirty="0"/>
              <a:t> count as the mother cell.</a:t>
            </a:r>
          </a:p>
        </p:txBody>
      </p:sp>
    </p:spTree>
    <p:extLst>
      <p:ext uri="{BB962C8B-B14F-4D97-AF65-F5344CB8AC3E}">
        <p14:creationId xmlns:p14="http://schemas.microsoft.com/office/powerpoint/2010/main" val="192565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81" y="1600200"/>
            <a:ext cx="3333437" cy="4525963"/>
          </a:xfrm>
        </p:spPr>
      </p:pic>
      <p:sp>
        <p:nvSpPr>
          <p:cNvPr id="3" name="TextBox 2"/>
          <p:cNvSpPr txBox="1"/>
          <p:nvPr/>
        </p:nvSpPr>
        <p:spPr>
          <a:xfrm>
            <a:off x="6477000" y="2057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meiosis, a diploid mother cell produces 4 haploid daughter cells</a:t>
            </a:r>
          </a:p>
        </p:txBody>
      </p:sp>
    </p:spTree>
    <p:extLst>
      <p:ext uri="{BB962C8B-B14F-4D97-AF65-F5344CB8AC3E}">
        <p14:creationId xmlns:p14="http://schemas.microsoft.com/office/powerpoint/2010/main" val="414999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</p:spTree>
    <p:extLst>
      <p:ext uri="{BB962C8B-B14F-4D97-AF65-F5344CB8AC3E}">
        <p14:creationId xmlns:p14="http://schemas.microsoft.com/office/powerpoint/2010/main" val="186974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Ptychostomum</a:t>
            </a:r>
            <a:r>
              <a:rPr lang="en-US" dirty="0"/>
              <a:t> </a:t>
            </a:r>
            <a:r>
              <a:rPr lang="en-US" dirty="0" err="1"/>
              <a:t>pseudotriquetrum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2" y="1447800"/>
            <a:ext cx="34530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77337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80" y="4179570"/>
            <a:ext cx="16249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41795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haploid gametophyte generation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248400" y="4038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sporophyte completely dependent on gametophyte</a:t>
            </a:r>
          </a:p>
        </p:txBody>
      </p:sp>
    </p:spTree>
    <p:extLst>
      <p:ext uri="{BB962C8B-B14F-4D97-AF65-F5344CB8AC3E}">
        <p14:creationId xmlns:p14="http://schemas.microsoft.com/office/powerpoint/2010/main" val="349178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5372100" cy="4883727"/>
          </a:xfr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Reduction of gametophyte…</a:t>
            </a:r>
          </a:p>
          <a:p>
            <a:r>
              <a:rPr lang="en-US" dirty="0"/>
              <a:t>Sporophyte now independent of gametophyte.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3534728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still persists as free living individual for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235268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440</Words>
  <Application>Microsoft Office PowerPoint</Application>
  <PresentationFormat>On-screen Show (4:3)</PresentationFormat>
  <Paragraphs>68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The Angiosperm Life Cycle</vt:lpstr>
      <vt:lpstr>Archaefructus fossil</vt:lpstr>
      <vt:lpstr>Archaefructus Reconstruction</vt:lpstr>
      <vt:lpstr>Alternation of Generations</vt:lpstr>
      <vt:lpstr>Mitosis</vt:lpstr>
      <vt:lpstr>Meiosis</vt:lpstr>
      <vt:lpstr>Moss (not angiosperm) Life Cycle</vt:lpstr>
      <vt:lpstr>Ptychostomum pseudotriquetrum</vt:lpstr>
      <vt:lpstr>Fern (not angiosperm) Life Cycle</vt:lpstr>
      <vt:lpstr>Athyrium felix-femina</vt:lpstr>
      <vt:lpstr>Angiosperm Life Cyle</vt:lpstr>
      <vt:lpstr>Angiosperm Life Cycle</vt:lpstr>
      <vt:lpstr>PowerPoint Presentation</vt:lpstr>
      <vt:lpstr>PowerPoint Presentation</vt:lpstr>
      <vt:lpstr>Alternation of Generations with further reduction in the Gametophyte</vt:lpstr>
      <vt:lpstr>Cross Section of Typical Pollen Wall</vt:lpstr>
      <vt:lpstr>Pollen grain (pollen contains the mature male gametophyte) </vt:lpstr>
      <vt:lpstr>Pollen Grains</vt:lpstr>
      <vt:lpstr>3 of 4 Megaspores Degenerate</vt:lpstr>
      <vt:lpstr>Ovule contains the female gametophyte</vt:lpstr>
      <vt:lpstr>Outer &amp; Inner Integuments</vt:lpstr>
      <vt:lpstr>Double Fertilization</vt:lpstr>
      <vt:lpstr>Nutritive Endosperm</vt:lpstr>
      <vt:lpstr>Angiosperm Synapomorphies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Angiosperm Life Cycle</dc:title>
  <dc:creator>Russ</dc:creator>
  <cp:lastModifiedBy>Russ Kleinman</cp:lastModifiedBy>
  <cp:revision>58</cp:revision>
  <cp:lastPrinted>2016-06-08T21:43:35Z</cp:lastPrinted>
  <dcterms:created xsi:type="dcterms:W3CDTF">2011-04-14T03:08:12Z</dcterms:created>
  <dcterms:modified xsi:type="dcterms:W3CDTF">2018-09-12T01:02:48Z</dcterms:modified>
</cp:coreProperties>
</file>